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1" r:id="rId6"/>
    <p:sldId id="300" r:id="rId7"/>
    <p:sldId id="289" r:id="rId8"/>
    <p:sldId id="290" r:id="rId9"/>
    <p:sldId id="293" r:id="rId10"/>
    <p:sldId id="294" r:id="rId11"/>
    <p:sldId id="295" r:id="rId12"/>
    <p:sldId id="296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74A"/>
    <a:srgbClr val="148E4E"/>
    <a:srgbClr val="158F4F"/>
    <a:srgbClr val="1A9758"/>
    <a:srgbClr val="10703E"/>
    <a:srgbClr val="42A875"/>
    <a:srgbClr val="52BB86"/>
    <a:srgbClr val="94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" y="4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52" y="153744"/>
            <a:ext cx="2261352" cy="9686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2" descr="Image result for epsr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6" y="153744"/>
            <a:ext cx="1230313" cy="71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3" y="5973513"/>
            <a:ext cx="1700383" cy="630129"/>
          </a:xfrm>
          <a:prstGeom prst="rect">
            <a:avLst/>
          </a:prstGeom>
        </p:spPr>
      </p:pic>
      <p:pic>
        <p:nvPicPr>
          <p:cNvPr id="15" name="Picture 2" descr="Image result for university of bath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09" y="5910354"/>
            <a:ext cx="1677065" cy="6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university manchester 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27" y="5810596"/>
            <a:ext cx="1689794" cy="96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university leeds 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812" y="5830863"/>
            <a:ext cx="2023464" cy="101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university cardiff logo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7770"/>
          <a:stretch/>
        </p:blipFill>
        <p:spPr bwMode="auto">
          <a:xfrm>
            <a:off x="10743268" y="5525543"/>
            <a:ext cx="1262059" cy="11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7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362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2678"/>
            <a:ext cx="10515600" cy="37375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9861352" y="5920682"/>
            <a:ext cx="2261352" cy="858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 descr="Image result for epsr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6" y="5989968"/>
            <a:ext cx="1230313" cy="71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5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526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9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648" y="0"/>
            <a:ext cx="2261352" cy="9686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895" y="6116638"/>
            <a:ext cx="1818311" cy="673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10293" b="8155"/>
          <a:stretch/>
        </p:blipFill>
        <p:spPr>
          <a:xfrm>
            <a:off x="35336" y="5959928"/>
            <a:ext cx="1605728" cy="8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3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648" y="0"/>
            <a:ext cx="2261352" cy="9686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580" y="6113184"/>
            <a:ext cx="1818311" cy="673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10293" r="8506" b="8155"/>
          <a:stretch/>
        </p:blipFill>
        <p:spPr>
          <a:xfrm>
            <a:off x="35336" y="5959928"/>
            <a:ext cx="1458728" cy="89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15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5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1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10293" b="8155"/>
          <a:stretch/>
        </p:blipFill>
        <p:spPr>
          <a:xfrm>
            <a:off x="0" y="5959928"/>
            <a:ext cx="1605728" cy="89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66" y="6096855"/>
            <a:ext cx="1818311" cy="673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648" y="0"/>
            <a:ext cx="2261352" cy="9686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14"/>
            <a:ext cx="10515600" cy="8252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83005"/>
            <a:ext cx="5157787" cy="72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120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83005"/>
            <a:ext cx="5183188" cy="7220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120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31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4" y="0"/>
            <a:ext cx="2261352" cy="9686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864" y="96861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10" y="6096855"/>
            <a:ext cx="1818311" cy="673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10293" b="8155"/>
          <a:stretch/>
        </p:blipFill>
        <p:spPr>
          <a:xfrm>
            <a:off x="0" y="5959928"/>
            <a:ext cx="1605728" cy="8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2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337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53055"/>
            <a:ext cx="10515600" cy="38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24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Dr Robin Preece</a:t>
            </a:r>
          </a:p>
          <a:p>
            <a:r>
              <a:rPr lang="en-GB" dirty="0" smtClean="0"/>
              <a:t>The University of Manchester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err="1" smtClean="0"/>
              <a:t>Supergen</a:t>
            </a:r>
            <a:r>
              <a:rPr lang="en-GB" sz="7200" dirty="0" smtClean="0"/>
              <a:t> Energy </a:t>
            </a:r>
            <a:br>
              <a:rPr lang="en-GB" sz="7200" dirty="0" smtClean="0"/>
            </a:br>
            <a:r>
              <a:rPr lang="en-GB" sz="7200" dirty="0" smtClean="0"/>
              <a:t>Networks Hub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7311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" y="498467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/>
              <a:t>GET INVOLVED</a:t>
            </a:r>
            <a:endParaRPr lang="en-GB" sz="1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61" y="1847849"/>
            <a:ext cx="3914441" cy="348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243301"/>
            <a:ext cx="1219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4200" dirty="0" smtClean="0"/>
              <a:t>robin.preece@manchester.ac.uk</a:t>
            </a:r>
          </a:p>
          <a:p>
            <a:pPr algn="ctr"/>
            <a:r>
              <a:rPr lang="en-GB" sz="4200" dirty="0"/>
              <a:t>https://www.ncl.ac.uk/supergenenhub/ecrcommittee/</a:t>
            </a:r>
          </a:p>
        </p:txBody>
      </p:sp>
    </p:spTree>
    <p:extLst>
      <p:ext uri="{BB962C8B-B14F-4D97-AF65-F5344CB8AC3E}">
        <p14:creationId xmlns:p14="http://schemas.microsoft.com/office/powerpoint/2010/main" val="28162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2" t="12399" r="1609" b="614"/>
          <a:stretch/>
        </p:blipFill>
        <p:spPr>
          <a:xfrm>
            <a:off x="0" y="1"/>
            <a:ext cx="12192000" cy="70442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60050" y="55880"/>
            <a:ext cx="1568220" cy="61087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97350" y="2576830"/>
            <a:ext cx="3803650" cy="61087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52569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www.socrative.com</a:t>
            </a:r>
            <a:endParaRPr lang="en-GB" sz="5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55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708" t="12703" r="7239" b="34606"/>
          <a:stretch/>
        </p:blipFill>
        <p:spPr>
          <a:xfrm>
            <a:off x="-14515" y="1908925"/>
            <a:ext cx="12206515" cy="5028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Room Name: </a:t>
            </a:r>
            <a:r>
              <a:rPr lang="en-GB" dirty="0" smtClean="0">
                <a:latin typeface="+mn-lt"/>
              </a:rPr>
              <a:t>DRPREECE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9874" y="413237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DRPREECE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hub?</a:t>
            </a:r>
            <a:endParaRPr lang="en-GB" dirty="0"/>
          </a:p>
        </p:txBody>
      </p:sp>
      <p:pic>
        <p:nvPicPr>
          <p:cNvPr id="1026" name="Picture 2" descr="Image result for supergen energy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83" y="1742670"/>
            <a:ext cx="4531822" cy="19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pergen energy netwo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28" y="1852760"/>
            <a:ext cx="4872886" cy="19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54" y="4057097"/>
            <a:ext cx="4202568" cy="1831395"/>
          </a:xfrm>
          <a:prstGeom prst="rect">
            <a:avLst/>
          </a:prstGeom>
        </p:spPr>
      </p:pic>
      <p:pic>
        <p:nvPicPr>
          <p:cNvPr id="1032" name="Picture 8" descr="Image result for supergen so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7454"/>
            <a:ext cx="40957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we do for ECRs?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99266" y="2335779"/>
            <a:ext cx="313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10703E"/>
                </a:solidFill>
              </a:rPr>
              <a:t>Funding</a:t>
            </a:r>
            <a:endParaRPr lang="en-GB" sz="2400" dirty="0">
              <a:solidFill>
                <a:srgbClr val="10703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9722"/>
            <a:ext cx="1800000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97" y="1789722"/>
            <a:ext cx="1800000" cy="18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2291" y="2335779"/>
            <a:ext cx="313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1A9758"/>
                </a:solidFill>
              </a:rPr>
              <a:t>Placements</a:t>
            </a:r>
            <a:endParaRPr lang="en-GB" sz="2400" dirty="0">
              <a:solidFill>
                <a:srgbClr val="1A975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6" y="3896082"/>
            <a:ext cx="1800000" cy="18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99265" y="4438943"/>
            <a:ext cx="3634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1A9758"/>
                </a:solidFill>
              </a:rPr>
              <a:t>Introductions</a:t>
            </a:r>
            <a:endParaRPr lang="en-GB" sz="2400" dirty="0">
              <a:solidFill>
                <a:srgbClr val="1A975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97" y="3896082"/>
            <a:ext cx="1800000" cy="18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02291" y="4438943"/>
            <a:ext cx="313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2A875"/>
                </a:solidFill>
              </a:rPr>
              <a:t>Committee</a:t>
            </a:r>
            <a:endParaRPr lang="en-GB" sz="2400" dirty="0">
              <a:solidFill>
                <a:srgbClr val="42A8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7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4271" y="842495"/>
            <a:ext cx="5519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</a:rPr>
              <a:t>FUNDING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20" y="2700653"/>
            <a:ext cx="3600000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5871" y="1858158"/>
            <a:ext cx="650752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Flex-fund call (ECR ring-fenced</a:t>
            </a:r>
            <a:r>
              <a:rPr lang="en-GB" sz="3600" dirty="0" smtClean="0">
                <a:solidFill>
                  <a:schemeClr val="bg1"/>
                </a:solidFill>
              </a:rPr>
              <a:t>)</a:t>
            </a:r>
            <a:endParaRPr lang="en-GB" sz="3600" dirty="0" smtClean="0">
              <a:solidFill>
                <a:schemeClr val="bg1"/>
              </a:solidFill>
            </a:endParaRPr>
          </a:p>
          <a:p>
            <a:pPr marL="360000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Travel</a:t>
            </a:r>
          </a:p>
          <a:p>
            <a:pPr marL="360000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Research visits</a:t>
            </a:r>
          </a:p>
          <a:p>
            <a:pPr marL="360000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Placement support</a:t>
            </a:r>
          </a:p>
        </p:txBody>
      </p:sp>
    </p:spTree>
    <p:extLst>
      <p:ext uri="{BB962C8B-B14F-4D97-AF65-F5344CB8AC3E}">
        <p14:creationId xmlns:p14="http://schemas.microsoft.com/office/powerpoint/2010/main" val="38728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8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4271" y="842495"/>
            <a:ext cx="5519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</a:rPr>
              <a:t>PLACEMENTS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20" y="2700653"/>
            <a:ext cx="3600000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5871" y="1858158"/>
            <a:ext cx="650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Linking ECRs to companies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397" y="2648041"/>
            <a:ext cx="1702103" cy="1698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445" y="2839152"/>
            <a:ext cx="3723610" cy="1429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397" y="4497679"/>
            <a:ext cx="3331846" cy="126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889" y="4268719"/>
            <a:ext cx="2326465" cy="169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8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4271" y="842495"/>
            <a:ext cx="5519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</a:rPr>
              <a:t>INTRODUCTIONS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20" y="2700653"/>
            <a:ext cx="3600000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5871" y="1858158"/>
            <a:ext cx="65075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A conversation</a:t>
            </a:r>
          </a:p>
          <a:p>
            <a:pPr marL="360000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Data</a:t>
            </a:r>
          </a:p>
          <a:p>
            <a:pPr marL="360000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Models</a:t>
            </a:r>
          </a:p>
          <a:p>
            <a:pPr marL="360000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Review</a:t>
            </a:r>
          </a:p>
          <a:p>
            <a:pPr marL="360000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Real-world implications</a:t>
            </a:r>
          </a:p>
        </p:txBody>
      </p:sp>
    </p:spTree>
    <p:extLst>
      <p:ext uri="{BB962C8B-B14F-4D97-AF65-F5344CB8AC3E}">
        <p14:creationId xmlns:p14="http://schemas.microsoft.com/office/powerpoint/2010/main" val="23398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9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4271" y="842495"/>
            <a:ext cx="5519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</a:rPr>
              <a:t>COMMITTEE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20" y="2700653"/>
            <a:ext cx="3600000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5871" y="1858158"/>
            <a:ext cx="650752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Control over budget / initiatives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/ schemes / opportunities.</a:t>
            </a: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What you get:</a:t>
            </a:r>
          </a:p>
          <a:p>
            <a:pPr marL="817200" lvl="1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We cover travel costs for all meetings.</a:t>
            </a:r>
          </a:p>
          <a:p>
            <a:pPr marL="817200" lvl="1" indent="-360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bg1"/>
                </a:solidFill>
              </a:rPr>
              <a:t>£2500 for a conference while you are on the committee.</a:t>
            </a:r>
          </a:p>
        </p:txBody>
      </p:sp>
    </p:spTree>
    <p:extLst>
      <p:ext uri="{BB962C8B-B14F-4D97-AF65-F5344CB8AC3E}">
        <p14:creationId xmlns:p14="http://schemas.microsoft.com/office/powerpoint/2010/main" val="33167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 PP Template 16x9" id="{559CAC6D-F24A-4A0A-9DC9-3B4785BD7D40}" vid="{8AA20149-C0F2-429A-AF4C-9A88C9AC8A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4A01AFEBD77E448ECF921F4DE66861" ma:contentTypeVersion="2" ma:contentTypeDescription="Create a new document." ma:contentTypeScope="" ma:versionID="ae76d6982b16a96e4e13c7101a7042ad">
  <xsd:schema xmlns:xsd="http://www.w3.org/2001/XMLSchema" xmlns:xs="http://www.w3.org/2001/XMLSchema" xmlns:p="http://schemas.microsoft.com/office/2006/metadata/properties" xmlns:ns2="e43fc055-5472-4b85-b63b-e8b6b725957b" targetNamespace="http://schemas.microsoft.com/office/2006/metadata/properties" ma:root="true" ma:fieldsID="9f740bb8ab877fc16661a7a02a1eeb37" ns2:_="">
    <xsd:import namespace="e43fc055-5472-4b85-b63b-e8b6b72595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fc055-5472-4b85-b63b-e8b6b7259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C1FC5F-FB8E-4E22-AF22-F9683F236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3fc055-5472-4b85-b63b-e8b6b7259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6BFCAA-7F1D-429B-BCE6-811B820903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F9FFEB-543A-4197-9E0A-2EB6AC81C5B0}">
  <ds:schemaRefs>
    <ds:schemaRef ds:uri="http://purl.org/dc/elements/1.1/"/>
    <ds:schemaRef ds:uri="http://schemas.microsoft.com/office/2006/metadata/properties"/>
    <ds:schemaRef ds:uri="e43fc055-5472-4b85-b63b-e8b6b725957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2018-11-22 - Preece ECR v1</Template>
  <TotalTime>434</TotalTime>
  <Words>98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Supergen Energy  Networks Hub</vt:lpstr>
      <vt:lpstr>www.socrative.com</vt:lpstr>
      <vt:lpstr>Room Name: DRPREECE</vt:lpstr>
      <vt:lpstr>What is the hub?</vt:lpstr>
      <vt:lpstr>What can we do for ECRs?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Career Researchers (ECRs)</dc:title>
  <dc:creator>Robin Preece</dc:creator>
  <cp:lastModifiedBy>Robin Preece</cp:lastModifiedBy>
  <cp:revision>39</cp:revision>
  <dcterms:created xsi:type="dcterms:W3CDTF">2018-11-13T14:39:02Z</dcterms:created>
  <dcterms:modified xsi:type="dcterms:W3CDTF">2019-09-05T10:07:43Z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0x010100044A01AFEBD77E448ECF921F4DE66861</vt:lpwstr>
  </property>
</Properties>
</file>